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8F78-CD2B-4187-BF4F-407648E81BD1}" type="datetimeFigureOut">
              <a:rPr lang="nl-NL" smtClean="0"/>
              <a:t>20-11-2016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E1AC-1B48-4D50-8B80-33F3C11F78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8225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8F78-CD2B-4187-BF4F-407648E81BD1}" type="datetimeFigureOut">
              <a:rPr lang="nl-NL" smtClean="0"/>
              <a:t>20-11-2016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E1AC-1B48-4D50-8B80-33F3C11F78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5098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8F78-CD2B-4187-BF4F-407648E81BD1}" type="datetimeFigureOut">
              <a:rPr lang="nl-NL" smtClean="0"/>
              <a:t>20-11-2016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E1AC-1B48-4D50-8B80-33F3C11F78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8007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el, inhoud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6F07CB-7BD2-4582-A5C8-EEBA4819B4CB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0966118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8F78-CD2B-4187-BF4F-407648E81BD1}" type="datetimeFigureOut">
              <a:rPr lang="nl-NL" smtClean="0"/>
              <a:t>20-11-2016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E1AC-1B48-4D50-8B80-33F3C11F78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9494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8F78-CD2B-4187-BF4F-407648E81BD1}" type="datetimeFigureOut">
              <a:rPr lang="nl-NL" smtClean="0"/>
              <a:t>20-11-2016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E1AC-1B48-4D50-8B80-33F3C11F78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0463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8F78-CD2B-4187-BF4F-407648E81BD1}" type="datetimeFigureOut">
              <a:rPr lang="nl-NL" smtClean="0"/>
              <a:t>20-11-2016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E1AC-1B48-4D50-8B80-33F3C11F78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1684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8F78-CD2B-4187-BF4F-407648E81BD1}" type="datetimeFigureOut">
              <a:rPr lang="nl-NL" smtClean="0"/>
              <a:t>20-11-2016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E1AC-1B48-4D50-8B80-33F3C11F78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3505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8F78-CD2B-4187-BF4F-407648E81BD1}" type="datetimeFigureOut">
              <a:rPr lang="nl-NL" smtClean="0"/>
              <a:t>20-11-2016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E1AC-1B48-4D50-8B80-33F3C11F78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5355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8F78-CD2B-4187-BF4F-407648E81BD1}" type="datetimeFigureOut">
              <a:rPr lang="nl-NL" smtClean="0"/>
              <a:t>20-11-2016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E1AC-1B48-4D50-8B80-33F3C11F78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1627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8F78-CD2B-4187-BF4F-407648E81BD1}" type="datetimeFigureOut">
              <a:rPr lang="nl-NL" smtClean="0"/>
              <a:t>20-11-2016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E1AC-1B48-4D50-8B80-33F3C11F78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1332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8F78-CD2B-4187-BF4F-407648E81BD1}" type="datetimeFigureOut">
              <a:rPr lang="nl-NL" smtClean="0"/>
              <a:t>20-11-2016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E1AC-1B48-4D50-8B80-33F3C11F78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9729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A8F78-CD2B-4187-BF4F-407648E81BD1}" type="datetimeFigureOut">
              <a:rPr lang="nl-NL" smtClean="0"/>
              <a:t>20-11-2016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AE1AC-1B48-4D50-8B80-33F3C11F78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7879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Bloeiende en Bladkamerplanten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Periode 2, leerjaar 2, </a:t>
            </a:r>
            <a:r>
              <a:rPr lang="nl-NL" smtClean="0"/>
              <a:t>niveau 3 en 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0906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15240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Schefflera </a:t>
            </a:r>
          </a:p>
        </p:txBody>
      </p:sp>
      <p:pic>
        <p:nvPicPr>
          <p:cNvPr id="113667" name="Picture 3" descr="schefflera_arboric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6" y="1196976"/>
            <a:ext cx="471487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1476" name="Text Box 4"/>
          <p:cNvSpPr txBox="1">
            <a:spLocks noChangeArrowheads="1"/>
          </p:cNvSpPr>
          <p:nvPr/>
        </p:nvSpPr>
        <p:spPr bwMode="auto">
          <a:xfrm>
            <a:off x="5808663" y="6021388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altLang="nl-NL">
                <a:solidFill>
                  <a:srgbClr val="FF6600"/>
                </a:solidFill>
              </a:rPr>
              <a:t>op bomen voorkomend</a:t>
            </a:r>
          </a:p>
        </p:txBody>
      </p:sp>
      <p:sp>
        <p:nvSpPr>
          <p:cNvPr id="361477" name="Text Box 5"/>
          <p:cNvSpPr txBox="1">
            <a:spLocks noChangeArrowheads="1"/>
          </p:cNvSpPr>
          <p:nvPr/>
        </p:nvSpPr>
        <p:spPr bwMode="auto">
          <a:xfrm>
            <a:off x="2057400" y="1127126"/>
            <a:ext cx="3810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>
                <a:solidFill>
                  <a:srgbClr val="FF0000"/>
                </a:solidFill>
              </a:rPr>
              <a:t>ARALIACEAE</a:t>
            </a:r>
            <a:endParaRPr lang="nl-NL" altLang="nl-NL" sz="2000" b="1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876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1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1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1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1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1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1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4" grpId="0" autoUpdateAnimBg="0"/>
      <p:bldP spid="361476" grpId="0" autoUpdateAnimBg="0"/>
      <p:bldP spid="36147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188913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Zamioculcas</a:t>
            </a:r>
          </a:p>
        </p:txBody>
      </p:sp>
      <p:sp>
        <p:nvSpPr>
          <p:cNvPr id="914435" name="Text Box 3"/>
          <p:cNvSpPr txBox="1">
            <a:spLocks noChangeArrowheads="1"/>
          </p:cNvSpPr>
          <p:nvPr/>
        </p:nvSpPr>
        <p:spPr bwMode="auto">
          <a:xfrm>
            <a:off x="2057400" y="1143001"/>
            <a:ext cx="3810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>
                <a:solidFill>
                  <a:srgbClr val="FF0000"/>
                </a:solidFill>
              </a:rPr>
              <a:t>Araceae</a:t>
            </a:r>
            <a:endParaRPr lang="nl-NL" altLang="nl-NL" sz="2000" b="1">
              <a:solidFill>
                <a:srgbClr val="99CC00"/>
              </a:solidFill>
            </a:endParaRPr>
          </a:p>
        </p:txBody>
      </p:sp>
      <p:pic>
        <p:nvPicPr>
          <p:cNvPr id="129028" name="Picture 4" descr="januari%201_tcm27-13801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35414" y="404813"/>
            <a:ext cx="3355975" cy="6119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081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4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4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4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4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4434" grpId="0" autoUpdateAnimBg="0"/>
      <p:bldP spid="91443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15240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Aeschynanthus </a:t>
            </a:r>
          </a:p>
        </p:txBody>
      </p:sp>
      <p:pic>
        <p:nvPicPr>
          <p:cNvPr id="5123" name="Picture 3" descr="wpe1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1" y="1196976"/>
            <a:ext cx="407987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057400" y="990601"/>
            <a:ext cx="3810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>
                <a:solidFill>
                  <a:srgbClr val="FF0000"/>
                </a:solidFill>
                <a:latin typeface="Times New Roman" panose="02020603050405020304" pitchFamily="18" charset="0"/>
              </a:rPr>
              <a:t>GESNERIACEAE</a:t>
            </a:r>
            <a:endParaRPr lang="nl-NL" altLang="nl-NL" sz="2000" b="1">
              <a:solidFill>
                <a:srgbClr val="99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200150" y="6092825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rgbClr val="FF6600"/>
                </a:solidFill>
                <a:latin typeface="Times New Roman" panose="02020603050405020304" pitchFamily="18" charset="0"/>
              </a:rPr>
              <a:t>genoemd naar W en Th Lobb</a:t>
            </a:r>
          </a:p>
        </p:txBody>
      </p:sp>
    </p:spTree>
    <p:extLst>
      <p:ext uri="{BB962C8B-B14F-4D97-AF65-F5344CB8AC3E}">
        <p14:creationId xmlns:p14="http://schemas.microsoft.com/office/powerpoint/2010/main" val="374715111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2" grpId="0" autoUpdateAnimBg="0"/>
      <p:bldP spid="717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152400"/>
            <a:ext cx="7772400" cy="1143000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Anthurium </a:t>
            </a:r>
            <a:br>
              <a:rPr lang="nl-NL" altLang="nl-NL" smtClean="0">
                <a:solidFill>
                  <a:schemeClr val="accent2"/>
                </a:solidFill>
              </a:rPr>
            </a:br>
            <a:r>
              <a:rPr lang="nl-NL" altLang="nl-NL" smtClean="0">
                <a:solidFill>
                  <a:schemeClr val="accent2"/>
                </a:solidFill>
              </a:rPr>
              <a:t>(Andreanum Groep)</a:t>
            </a:r>
          </a:p>
        </p:txBody>
      </p:sp>
      <p:pic>
        <p:nvPicPr>
          <p:cNvPr id="6147" name="Picture 3" descr="bt0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6" y="1484313"/>
            <a:ext cx="6729413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880100" y="616585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rgbClr val="FF6600"/>
                </a:solidFill>
                <a:latin typeface="Times New Roman" panose="02020603050405020304" pitchFamily="18" charset="0"/>
              </a:rPr>
              <a:t>genoemd naar Andre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279650" y="616585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chemeClr val="accent2"/>
                </a:solidFill>
                <a:latin typeface="Times New Roman" panose="02020603050405020304" pitchFamily="18" charset="0"/>
              </a:rPr>
              <a:t>lakanthurium</a:t>
            </a:r>
            <a:endParaRPr lang="nl-NL" altLang="nl-NL" sz="2400">
              <a:latin typeface="Times New Roman" panose="02020603050405020304" pitchFamily="18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057400" y="1127126"/>
            <a:ext cx="3810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>
                <a:solidFill>
                  <a:srgbClr val="FF0000"/>
                </a:solidFill>
                <a:latin typeface="Times New Roman" panose="02020603050405020304" pitchFamily="18" charset="0"/>
              </a:rPr>
              <a:t>ARACEAE</a:t>
            </a:r>
            <a:endParaRPr lang="nl-NL" altLang="nl-NL" sz="2000" b="1">
              <a:solidFill>
                <a:srgbClr val="99CC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81272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6" grpId="0" autoUpdateAnimBg="0"/>
      <p:bldP spid="8197" grpId="0" autoUpdateAnimBg="0"/>
      <p:bldP spid="819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15240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Begonia (Elatior Groep)</a:t>
            </a:r>
          </a:p>
        </p:txBody>
      </p:sp>
      <p:pic>
        <p:nvPicPr>
          <p:cNvPr id="9219" name="Picture 3" descr="0025_0_249x2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1125539"/>
            <a:ext cx="4927600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911225" y="5805488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rgbClr val="FF6600"/>
                </a:solidFill>
                <a:latin typeface="Times New Roman" panose="02020603050405020304" pitchFamily="18" charset="0"/>
              </a:rPr>
              <a:t>hoger, slanker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135188" y="5157788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chemeClr val="accent2"/>
                </a:solidFill>
                <a:latin typeface="Times New Roman" panose="02020603050405020304" pitchFamily="18" charset="0"/>
              </a:rPr>
              <a:t>begonia</a:t>
            </a:r>
            <a:endParaRPr lang="nl-NL" altLang="nl-NL" sz="2400">
              <a:latin typeface="Times New Roman" panose="02020603050405020304" pitchFamily="18" charset="0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057400" y="1127126"/>
            <a:ext cx="3810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>
                <a:solidFill>
                  <a:srgbClr val="FF0000"/>
                </a:solidFill>
                <a:latin typeface="Times New Roman" panose="02020603050405020304" pitchFamily="18" charset="0"/>
              </a:rPr>
              <a:t>BEGONIACEAE</a:t>
            </a:r>
            <a:endParaRPr lang="nl-NL" altLang="nl-NL" sz="2000" b="1">
              <a:solidFill>
                <a:srgbClr val="99CC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78644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40" grpId="0" autoUpdateAnimBg="0"/>
      <p:bldP spid="14341" grpId="0" autoUpdateAnimBg="0"/>
      <p:bldP spid="1434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66988" y="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Columnea microphylla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828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752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endParaRPr lang="nl-NL" altLang="nl-NL" sz="2400">
              <a:latin typeface="Times New Roman" panose="02020603050405020304" pitchFamily="18" charset="0"/>
            </a:endParaRPr>
          </a:p>
        </p:txBody>
      </p:sp>
      <p:pic>
        <p:nvPicPr>
          <p:cNvPr id="17413" name="Picture 5" descr="0978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6139" y="1052514"/>
            <a:ext cx="5018087" cy="544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47362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  <p:bldP spid="28675" grpId="0" autoUpdateAnimBg="0"/>
      <p:bldP spid="2867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640013" y="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Euphorbia milii</a:t>
            </a:r>
          </a:p>
        </p:txBody>
      </p:sp>
      <p:pic>
        <p:nvPicPr>
          <p:cNvPr id="21507" name="Picture 3" descr="%5CITEM_IMAGES%5CEuphorba%20Milii%5CEuphorbia%20milii%20Hele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1052514"/>
            <a:ext cx="5618162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4511675" y="6021388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rgbClr val="FF6600"/>
                </a:solidFill>
                <a:latin typeface="Times New Roman" panose="02020603050405020304" pitchFamily="18" charset="0"/>
              </a:rPr>
              <a:t>genoemd naar Milius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774825" y="6021388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chemeClr val="accent2"/>
                </a:solidFill>
                <a:latin typeface="Times New Roman" panose="02020603050405020304" pitchFamily="18" charset="0"/>
              </a:rPr>
              <a:t>Christusdoorn</a:t>
            </a:r>
            <a:endParaRPr lang="nl-NL" altLang="nl-NL" sz="2400">
              <a:latin typeface="Times New Roman" panose="02020603050405020304" pitchFamily="18" charset="0"/>
            </a:endParaRP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2057400" y="990601"/>
            <a:ext cx="3810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>
                <a:solidFill>
                  <a:srgbClr val="FF0000"/>
                </a:solidFill>
                <a:latin typeface="Times New Roman" panose="02020603050405020304" pitchFamily="18" charset="0"/>
              </a:rPr>
              <a:t>EUPHORBIACEAE</a:t>
            </a:r>
            <a:endParaRPr lang="nl-NL" altLang="nl-NL" sz="2000" b="1">
              <a:solidFill>
                <a:srgbClr val="99CC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30698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utoUpdateAnimBg="0"/>
      <p:bldP spid="35844" grpId="0" autoUpdateAnimBg="0"/>
      <p:bldP spid="35845" grpId="0" autoUpdateAnimBg="0"/>
      <p:bldP spid="3584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Hoya carnosa</a:t>
            </a:r>
          </a:p>
        </p:txBody>
      </p:sp>
      <p:pic>
        <p:nvPicPr>
          <p:cNvPr id="28675" name="Picture 8" descr="Hoya%20carnosa%201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6989" y="836613"/>
            <a:ext cx="3711575" cy="5111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216275" y="616585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rgbClr val="FF6600"/>
                </a:solidFill>
                <a:latin typeface="Times New Roman" panose="02020603050405020304" pitchFamily="18" charset="0"/>
              </a:rPr>
              <a:t>vlezig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992313" y="616585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chemeClr val="accent2"/>
                </a:solidFill>
                <a:latin typeface="Times New Roman" panose="02020603050405020304" pitchFamily="18" charset="0"/>
              </a:rPr>
              <a:t>grote wasbloem</a:t>
            </a:r>
            <a:endParaRPr lang="nl-NL" altLang="nl-NL" sz="2400">
              <a:latin typeface="Times New Roman" panose="02020603050405020304" pitchFamily="18" charset="0"/>
            </a:endParaRP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2057400" y="1127126"/>
            <a:ext cx="3810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>
                <a:solidFill>
                  <a:srgbClr val="FF0000"/>
                </a:solidFill>
                <a:latin typeface="Times New Roman" panose="02020603050405020304" pitchFamily="18" charset="0"/>
              </a:rPr>
              <a:t>ASCLPIACEAE</a:t>
            </a:r>
            <a:endParaRPr lang="nl-NL" altLang="nl-NL" sz="2000" b="1">
              <a:solidFill>
                <a:srgbClr val="99CC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8679" name="Picture 11" descr="P50911546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8163" y="1773238"/>
            <a:ext cx="3186112" cy="4248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36775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utoUpdateAnimBg="0"/>
      <p:bldP spid="48132" grpId="0" autoUpdateAnimBg="0"/>
      <p:bldP spid="48133" grpId="0" autoUpdateAnimBg="0"/>
      <p:bldP spid="4813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15240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Oncidium cultivars</a:t>
            </a:r>
          </a:p>
        </p:txBody>
      </p:sp>
      <p:pic>
        <p:nvPicPr>
          <p:cNvPr id="37891" name="Picture 3" descr="oncidium-k1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150939"/>
            <a:ext cx="694055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1847850" y="616585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chemeClr val="accent2"/>
                </a:solidFill>
                <a:latin typeface="Times New Roman" panose="02020603050405020304" pitchFamily="18" charset="0"/>
              </a:rPr>
              <a:t>gele orchidee</a:t>
            </a:r>
            <a:endParaRPr lang="nl-NL" altLang="nl-NL" sz="2400">
              <a:latin typeface="Times New Roman" panose="02020603050405020304" pitchFamily="18" charset="0"/>
            </a:endParaRP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2057400" y="990601"/>
            <a:ext cx="3810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>
                <a:solidFill>
                  <a:srgbClr val="FF0000"/>
                </a:solidFill>
                <a:latin typeface="Times New Roman" panose="02020603050405020304" pitchFamily="18" charset="0"/>
              </a:rPr>
              <a:t>ORCHIDACEAE</a:t>
            </a:r>
            <a:endParaRPr lang="nl-NL" altLang="nl-NL" sz="2000" b="1">
              <a:solidFill>
                <a:srgbClr val="99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2351088" y="616585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rgbClr val="FF6600"/>
                </a:solidFill>
                <a:latin typeface="Times New Roman" panose="02020603050405020304" pitchFamily="18" charset="0"/>
              </a:rPr>
              <a:t>cultuurvariëteit</a:t>
            </a:r>
          </a:p>
        </p:txBody>
      </p:sp>
    </p:spTree>
    <p:extLst>
      <p:ext uri="{BB962C8B-B14F-4D97-AF65-F5344CB8AC3E}">
        <p14:creationId xmlns:p14="http://schemas.microsoft.com/office/powerpoint/2010/main" val="150413685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utoUpdateAnimBg="0"/>
      <p:bldP spid="63492" grpId="0" autoUpdateAnimBg="0"/>
      <p:bldP spid="63493" grpId="0" autoUpdateAnimBg="0"/>
      <p:bldP spid="6349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Paphiopedilum cultivars</a:t>
            </a:r>
          </a:p>
        </p:txBody>
      </p:sp>
      <p:pic>
        <p:nvPicPr>
          <p:cNvPr id="38915" name="Picture 3" descr="paphiopedil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1" y="1052513"/>
            <a:ext cx="434816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774825" y="616585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chemeClr val="accent2"/>
                </a:solidFill>
                <a:latin typeface="Times New Roman" panose="02020603050405020304" pitchFamily="18" charset="0"/>
              </a:rPr>
              <a:t>venusschoentje</a:t>
            </a:r>
            <a:endParaRPr lang="nl-NL" altLang="nl-NL" sz="2400">
              <a:latin typeface="Times New Roman" panose="02020603050405020304" pitchFamily="18" charset="0"/>
            </a:endParaRP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2057400" y="990601"/>
            <a:ext cx="3810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>
                <a:solidFill>
                  <a:srgbClr val="FF0000"/>
                </a:solidFill>
                <a:latin typeface="Times New Roman" panose="02020603050405020304" pitchFamily="18" charset="0"/>
              </a:rPr>
              <a:t>ORCHIDACEAE</a:t>
            </a:r>
            <a:endParaRPr lang="nl-NL" altLang="nl-NL" sz="2000" b="1">
              <a:solidFill>
                <a:srgbClr val="99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4943475" y="616585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rgbClr val="FF6600"/>
                </a:solidFill>
                <a:latin typeface="Times New Roman" panose="02020603050405020304" pitchFamily="18" charset="0"/>
              </a:rPr>
              <a:t>cultuurvariëteit</a:t>
            </a:r>
          </a:p>
        </p:txBody>
      </p:sp>
      <p:pic>
        <p:nvPicPr>
          <p:cNvPr id="38919" name="Picture 8" descr="368px-Tracy_purple_orchid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9963" y="1196976"/>
            <a:ext cx="2965450" cy="4824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2136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autoUpdateAnimBg="0"/>
      <p:bldP spid="64516" grpId="0" autoUpdateAnimBg="0"/>
      <p:bldP spid="64517" grpId="0" autoUpdateAnimBg="0"/>
      <p:bldP spid="6451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424113" y="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Asparagus setaceus</a:t>
            </a:r>
          </a:p>
        </p:txBody>
      </p:sp>
      <p:sp>
        <p:nvSpPr>
          <p:cNvPr id="948228" name="Text Box 4"/>
          <p:cNvSpPr txBox="1">
            <a:spLocks noChangeArrowheads="1"/>
          </p:cNvSpPr>
          <p:nvPr/>
        </p:nvSpPr>
        <p:spPr bwMode="auto">
          <a:xfrm>
            <a:off x="1919288" y="594995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>
                <a:solidFill>
                  <a:schemeClr val="accent2"/>
                </a:solidFill>
              </a:rPr>
              <a:t>Sierasperge</a:t>
            </a:r>
            <a:endParaRPr lang="nl-NL" altLang="nl-NL"/>
          </a:p>
        </p:txBody>
      </p:sp>
      <p:sp>
        <p:nvSpPr>
          <p:cNvPr id="948229" name="Text Box 5"/>
          <p:cNvSpPr txBox="1">
            <a:spLocks noChangeArrowheads="1"/>
          </p:cNvSpPr>
          <p:nvPr/>
        </p:nvSpPr>
        <p:spPr bwMode="auto">
          <a:xfrm>
            <a:off x="2057400" y="1127126"/>
            <a:ext cx="381000" cy="384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1800" b="1">
                <a:solidFill>
                  <a:srgbClr val="FF0000"/>
                </a:solidFill>
                <a:latin typeface="Arial" panose="020B0604020202020204" pitchFamily="34" charset="0"/>
              </a:rPr>
              <a:t>ASPARAGACEAE</a:t>
            </a:r>
            <a:endParaRPr lang="nl-NL" altLang="nl-NL" sz="1800" b="1">
              <a:solidFill>
                <a:srgbClr val="99CC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nl-NL" altLang="nl-NL" sz="2000" b="1">
              <a:solidFill>
                <a:srgbClr val="99CC00"/>
              </a:solidFill>
            </a:endParaRPr>
          </a:p>
        </p:txBody>
      </p:sp>
      <p:pic>
        <p:nvPicPr>
          <p:cNvPr id="14341" name="Picture 8" descr="fern_Asparagus_setaceus"/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83113" y="981075"/>
            <a:ext cx="5283200" cy="5543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78177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8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8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8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48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48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8226" grpId="0" autoUpdateAnimBg="0"/>
      <p:bldP spid="948228" grpId="0" autoUpdateAnimBg="0"/>
      <p:bldP spid="948229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15240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Streptocarpus </a:t>
            </a:r>
          </a:p>
        </p:txBody>
      </p:sp>
      <p:pic>
        <p:nvPicPr>
          <p:cNvPr id="51203" name="Picture 3" descr="Domino_13_mittel_72d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1196976"/>
            <a:ext cx="4897438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1774825" y="6092825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chemeClr val="accent2"/>
                </a:solidFill>
                <a:latin typeface="Times New Roman" panose="02020603050405020304" pitchFamily="18" charset="0"/>
              </a:rPr>
              <a:t>spiraalvrucht</a:t>
            </a:r>
            <a:endParaRPr lang="nl-NL" altLang="nl-NL" sz="2400">
              <a:latin typeface="Times New Roman" panose="02020603050405020304" pitchFamily="18" charset="0"/>
            </a:endParaRP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2057400" y="990601"/>
            <a:ext cx="3810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>
                <a:solidFill>
                  <a:srgbClr val="FF0000"/>
                </a:solidFill>
                <a:latin typeface="Times New Roman" panose="02020603050405020304" pitchFamily="18" charset="0"/>
              </a:rPr>
              <a:t>GESNERIACEAE</a:t>
            </a:r>
            <a:endParaRPr lang="nl-NL" altLang="nl-NL" sz="2000" b="1">
              <a:solidFill>
                <a:srgbClr val="99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4943475" y="6021388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rgbClr val="FF6600"/>
                </a:solidFill>
                <a:latin typeface="Times New Roman" panose="02020603050405020304" pitchFamily="18" charset="0"/>
              </a:rPr>
              <a:t>cultuurvariëteit</a:t>
            </a:r>
          </a:p>
        </p:txBody>
      </p:sp>
    </p:spTree>
    <p:extLst>
      <p:ext uri="{BB962C8B-B14F-4D97-AF65-F5344CB8AC3E}">
        <p14:creationId xmlns:p14="http://schemas.microsoft.com/office/powerpoint/2010/main" val="160067627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autoUpdateAnimBg="0"/>
      <p:bldP spid="84996" grpId="0" autoUpdateAnimBg="0"/>
      <p:bldP spid="84997" grpId="0" autoUpdateAnimBg="0"/>
      <p:bldP spid="8499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15240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 Vuylstekeara cultivars</a:t>
            </a:r>
          </a:p>
        </p:txBody>
      </p:sp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3216276" y="1052513"/>
          <a:ext cx="5184775" cy="493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Bitmapafbeelding" r:id="rId3" imgW="3600000" imgH="3428571" progId="Paint.Picture">
                  <p:embed/>
                </p:oleObj>
              </mc:Choice>
              <mc:Fallback>
                <p:oleObj name="Bitmapafbeelding" r:id="rId3" imgW="3600000" imgH="3428571" progId="Paint.Picture">
                  <p:embed/>
                  <p:pic>
                    <p:nvPicPr>
                      <p:cNvPr id="542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276" y="1052513"/>
                        <a:ext cx="5184775" cy="4938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3143250" y="6092825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rgbClr val="FF6600"/>
                </a:solidFill>
                <a:latin typeface="Times New Roman" panose="02020603050405020304" pitchFamily="18" charset="0"/>
              </a:rPr>
              <a:t>afkomstig uit Cambrië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2057400" y="990601"/>
            <a:ext cx="3810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>
                <a:solidFill>
                  <a:srgbClr val="FF0000"/>
                </a:solidFill>
                <a:latin typeface="Times New Roman" panose="02020603050405020304" pitchFamily="18" charset="0"/>
              </a:rPr>
              <a:t>ORCHIDACEAE</a:t>
            </a:r>
            <a:endParaRPr lang="nl-NL" altLang="nl-NL" sz="2000" b="1">
              <a:solidFill>
                <a:srgbClr val="99CC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18573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autoUpdateAnimBg="0"/>
      <p:bldP spid="90116" grpId="0" autoUpdateAnimBg="0"/>
      <p:bldP spid="9011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87713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nl-NL" altLang="nl-NL" smtClean="0">
                <a:solidFill>
                  <a:schemeClr val="accent2"/>
                </a:solidFill>
              </a:rPr>
              <a:t>Cordyline fruticosa ‘Compacta’</a:t>
            </a:r>
          </a:p>
        </p:txBody>
      </p:sp>
      <p:pic>
        <p:nvPicPr>
          <p:cNvPr id="38915" name="Picture 3" descr="59_big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1196976"/>
            <a:ext cx="4243388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0756" name="Text Box 4"/>
          <p:cNvSpPr txBox="1">
            <a:spLocks noChangeArrowheads="1"/>
          </p:cNvSpPr>
          <p:nvPr/>
        </p:nvSpPr>
        <p:spPr bwMode="auto">
          <a:xfrm>
            <a:off x="1847850" y="5661025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>
                <a:solidFill>
                  <a:srgbClr val="FF6600"/>
                </a:solidFill>
              </a:rPr>
              <a:t>heesterachtig</a:t>
            </a:r>
          </a:p>
        </p:txBody>
      </p:sp>
      <p:sp>
        <p:nvSpPr>
          <p:cNvPr id="970757" name="Text Box 5"/>
          <p:cNvSpPr txBox="1">
            <a:spLocks noChangeArrowheads="1"/>
          </p:cNvSpPr>
          <p:nvPr/>
        </p:nvSpPr>
        <p:spPr bwMode="auto">
          <a:xfrm>
            <a:off x="1774825" y="5157788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>
                <a:solidFill>
                  <a:schemeClr val="accent2"/>
                </a:solidFill>
              </a:rPr>
              <a:t>cordyline</a:t>
            </a:r>
          </a:p>
        </p:txBody>
      </p:sp>
      <p:sp>
        <p:nvSpPr>
          <p:cNvPr id="970758" name="Text Box 6"/>
          <p:cNvSpPr txBox="1">
            <a:spLocks noChangeArrowheads="1"/>
          </p:cNvSpPr>
          <p:nvPr/>
        </p:nvSpPr>
        <p:spPr bwMode="auto">
          <a:xfrm>
            <a:off x="2057400" y="1127126"/>
            <a:ext cx="3810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>
                <a:solidFill>
                  <a:srgbClr val="FF0000"/>
                </a:solidFill>
              </a:rPr>
              <a:t>ASTELIACEAE</a:t>
            </a:r>
            <a:endParaRPr lang="nl-NL" altLang="nl-NL" sz="2000" b="1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852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0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0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0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0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0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0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0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0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0754" grpId="0" autoUpdateAnimBg="0"/>
      <p:bldP spid="970756" grpId="0" autoUpdateAnimBg="0"/>
      <p:bldP spid="970757" grpId="0" autoUpdateAnimBg="0"/>
      <p:bldP spid="97075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15240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Davallia </a:t>
            </a:r>
          </a:p>
        </p:txBody>
      </p:sp>
      <p:pic>
        <p:nvPicPr>
          <p:cNvPr id="47107" name="Picture 3" descr="image-8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1125538"/>
            <a:ext cx="6192838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8084" name="Text Box 4"/>
          <p:cNvSpPr txBox="1">
            <a:spLocks noChangeArrowheads="1"/>
          </p:cNvSpPr>
          <p:nvPr/>
        </p:nvSpPr>
        <p:spPr bwMode="auto">
          <a:xfrm>
            <a:off x="3359150" y="6021388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altLang="nl-NL">
                <a:solidFill>
                  <a:srgbClr val="FF6600"/>
                </a:solidFill>
              </a:rPr>
              <a:t>opgezwollen</a:t>
            </a:r>
          </a:p>
        </p:txBody>
      </p:sp>
      <p:sp>
        <p:nvSpPr>
          <p:cNvPr id="558085" name="Text Box 5"/>
          <p:cNvSpPr txBox="1">
            <a:spLocks noChangeArrowheads="1"/>
          </p:cNvSpPr>
          <p:nvPr/>
        </p:nvSpPr>
        <p:spPr bwMode="auto">
          <a:xfrm>
            <a:off x="2135188" y="6021388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>
                <a:solidFill>
                  <a:schemeClr val="accent2"/>
                </a:solidFill>
              </a:rPr>
              <a:t>apepootje</a:t>
            </a:r>
            <a:endParaRPr lang="nl-NL" altLang="nl-NL"/>
          </a:p>
        </p:txBody>
      </p:sp>
      <p:sp>
        <p:nvSpPr>
          <p:cNvPr id="558086" name="Text Box 6"/>
          <p:cNvSpPr txBox="1">
            <a:spLocks noChangeArrowheads="1"/>
          </p:cNvSpPr>
          <p:nvPr/>
        </p:nvSpPr>
        <p:spPr bwMode="auto">
          <a:xfrm>
            <a:off x="2057400" y="990601"/>
            <a:ext cx="3810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>
                <a:solidFill>
                  <a:srgbClr val="FF0000"/>
                </a:solidFill>
              </a:rPr>
              <a:t>DAVALIACEAE</a:t>
            </a:r>
            <a:endParaRPr lang="nl-NL" altLang="nl-NL" sz="2000" b="1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24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8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8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8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8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8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8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8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8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8082" grpId="0" autoUpdateAnimBg="0"/>
      <p:bldP spid="558084" grpId="0" autoUpdateAnimBg="0"/>
      <p:bldP spid="558085" grpId="0" autoUpdateAnimBg="0"/>
      <p:bldP spid="55808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Ficus benjamini</a:t>
            </a:r>
          </a:p>
        </p:txBody>
      </p:sp>
      <p:pic>
        <p:nvPicPr>
          <p:cNvPr id="62467" name="Picture 4" descr="8benjam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9" y="1196975"/>
            <a:ext cx="4395787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05" name="Text Box 5"/>
          <p:cNvSpPr txBox="1">
            <a:spLocks noChangeArrowheads="1"/>
          </p:cNvSpPr>
          <p:nvPr/>
        </p:nvSpPr>
        <p:spPr bwMode="auto">
          <a:xfrm>
            <a:off x="1919288" y="5229225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>
                <a:solidFill>
                  <a:srgbClr val="FF6600"/>
                </a:solidFill>
              </a:rPr>
              <a:t>de kleinste</a:t>
            </a:r>
          </a:p>
        </p:txBody>
      </p:sp>
      <p:sp>
        <p:nvSpPr>
          <p:cNvPr id="665606" name="Text Box 6"/>
          <p:cNvSpPr txBox="1">
            <a:spLocks noChangeArrowheads="1"/>
          </p:cNvSpPr>
          <p:nvPr/>
        </p:nvSpPr>
        <p:spPr bwMode="auto">
          <a:xfrm>
            <a:off x="1919288" y="4581525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>
                <a:solidFill>
                  <a:schemeClr val="accent2"/>
                </a:solidFill>
              </a:rPr>
              <a:t>treurvijg ficus</a:t>
            </a:r>
            <a:endParaRPr lang="nl-NL" altLang="nl-NL"/>
          </a:p>
        </p:txBody>
      </p:sp>
      <p:sp>
        <p:nvSpPr>
          <p:cNvPr id="665607" name="Text Box 7"/>
          <p:cNvSpPr txBox="1">
            <a:spLocks noChangeArrowheads="1"/>
          </p:cNvSpPr>
          <p:nvPr/>
        </p:nvSpPr>
        <p:spPr bwMode="auto">
          <a:xfrm>
            <a:off x="2057400" y="990601"/>
            <a:ext cx="3810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>
                <a:solidFill>
                  <a:srgbClr val="FF0000"/>
                </a:solidFill>
              </a:rPr>
              <a:t>MORACEAE</a:t>
            </a:r>
            <a:endParaRPr lang="nl-NL" altLang="nl-NL" sz="2000" b="1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046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02" grpId="0" autoUpdateAnimBg="0"/>
      <p:bldP spid="665605" grpId="0" autoUpdateAnimBg="0"/>
      <p:bldP spid="665606" grpId="0" autoUpdateAnimBg="0"/>
      <p:bldP spid="66560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15240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Hatiora </a:t>
            </a:r>
          </a:p>
        </p:txBody>
      </p:sp>
      <p:pic>
        <p:nvPicPr>
          <p:cNvPr id="72707" name="Picture 3" descr="hatio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6" y="1341439"/>
            <a:ext cx="5072063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4596" name="Text Box 4"/>
          <p:cNvSpPr txBox="1">
            <a:spLocks noChangeArrowheads="1"/>
          </p:cNvSpPr>
          <p:nvPr/>
        </p:nvSpPr>
        <p:spPr bwMode="auto">
          <a:xfrm>
            <a:off x="2057400" y="1127126"/>
            <a:ext cx="3810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>
                <a:solidFill>
                  <a:srgbClr val="FF0000"/>
                </a:solidFill>
              </a:rPr>
              <a:t>CACTACEAE</a:t>
            </a:r>
            <a:endParaRPr lang="nl-NL" altLang="nl-NL" sz="2000" b="1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878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4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4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594" grpId="0" autoUpdateAnimBg="0"/>
      <p:bldP spid="49459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Howea </a:t>
            </a:r>
          </a:p>
        </p:txBody>
      </p:sp>
      <p:pic>
        <p:nvPicPr>
          <p:cNvPr id="75779" name="Picture 3" descr="howea_forsteri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981075"/>
            <a:ext cx="335915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2740" name="Text Box 4"/>
          <p:cNvSpPr txBox="1">
            <a:spLocks noChangeArrowheads="1"/>
          </p:cNvSpPr>
          <p:nvPr/>
        </p:nvSpPr>
        <p:spPr bwMode="auto">
          <a:xfrm>
            <a:off x="5808663" y="6092825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altLang="nl-NL">
                <a:solidFill>
                  <a:srgbClr val="FF6600"/>
                </a:solidFill>
              </a:rPr>
              <a:t>genoemd naar Forster</a:t>
            </a:r>
          </a:p>
        </p:txBody>
      </p:sp>
      <p:sp>
        <p:nvSpPr>
          <p:cNvPr id="372741" name="Text Box 5"/>
          <p:cNvSpPr txBox="1">
            <a:spLocks noChangeArrowheads="1"/>
          </p:cNvSpPr>
          <p:nvPr/>
        </p:nvSpPr>
        <p:spPr bwMode="auto">
          <a:xfrm>
            <a:off x="2279650" y="6092825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>
                <a:solidFill>
                  <a:schemeClr val="accent2"/>
                </a:solidFill>
              </a:rPr>
              <a:t>kentiapalm</a:t>
            </a:r>
            <a:endParaRPr lang="nl-NL" altLang="nl-NL"/>
          </a:p>
        </p:txBody>
      </p:sp>
      <p:sp>
        <p:nvSpPr>
          <p:cNvPr id="372742" name="Text Box 6"/>
          <p:cNvSpPr txBox="1">
            <a:spLocks noChangeArrowheads="1"/>
          </p:cNvSpPr>
          <p:nvPr/>
        </p:nvSpPr>
        <p:spPr bwMode="auto">
          <a:xfrm>
            <a:off x="2057400" y="1127126"/>
            <a:ext cx="3810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>
                <a:solidFill>
                  <a:srgbClr val="FF0000"/>
                </a:solidFill>
              </a:rPr>
              <a:t>ARECACEAE</a:t>
            </a:r>
            <a:endParaRPr lang="nl-NL" altLang="nl-NL" sz="2000" b="1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937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2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2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2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2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2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2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2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2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38" grpId="0" autoUpdateAnimBg="0"/>
      <p:bldP spid="372740" grpId="0" autoUpdateAnimBg="0"/>
      <p:bldP spid="372741" grpId="0" autoUpdateAnimBg="0"/>
      <p:bldP spid="37274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15240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Monstera deliciosa</a:t>
            </a:r>
          </a:p>
        </p:txBody>
      </p:sp>
      <p:pic>
        <p:nvPicPr>
          <p:cNvPr id="80899" name="Picture 3" descr="monstera%20deliciosa%20albo%20variegata%2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1" y="1196976"/>
            <a:ext cx="4778375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5332" name="Text Box 4"/>
          <p:cNvSpPr txBox="1">
            <a:spLocks noChangeArrowheads="1"/>
          </p:cNvSpPr>
          <p:nvPr/>
        </p:nvSpPr>
        <p:spPr bwMode="auto">
          <a:xfrm>
            <a:off x="6324600" y="6092825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altLang="nl-NL">
                <a:solidFill>
                  <a:srgbClr val="FF6600"/>
                </a:solidFill>
              </a:rPr>
              <a:t>heerlijk smakend</a:t>
            </a:r>
          </a:p>
        </p:txBody>
      </p:sp>
      <p:sp>
        <p:nvSpPr>
          <p:cNvPr id="355333" name="Text Box 5"/>
          <p:cNvSpPr txBox="1">
            <a:spLocks noChangeArrowheads="1"/>
          </p:cNvSpPr>
          <p:nvPr/>
        </p:nvSpPr>
        <p:spPr bwMode="auto">
          <a:xfrm>
            <a:off x="1774825" y="6021388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>
                <a:solidFill>
                  <a:schemeClr val="accent2"/>
                </a:solidFill>
              </a:rPr>
              <a:t>gatenplant</a:t>
            </a:r>
            <a:endParaRPr lang="nl-NL" altLang="nl-NL"/>
          </a:p>
        </p:txBody>
      </p:sp>
      <p:sp>
        <p:nvSpPr>
          <p:cNvPr id="355334" name="Text Box 6"/>
          <p:cNvSpPr txBox="1">
            <a:spLocks noChangeArrowheads="1"/>
          </p:cNvSpPr>
          <p:nvPr/>
        </p:nvSpPr>
        <p:spPr bwMode="auto">
          <a:xfrm>
            <a:off x="2057400" y="1127126"/>
            <a:ext cx="3810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>
                <a:solidFill>
                  <a:srgbClr val="FF0000"/>
                </a:solidFill>
              </a:rPr>
              <a:t>ARACEAE</a:t>
            </a:r>
            <a:endParaRPr lang="nl-NL" altLang="nl-NL" sz="2000" b="1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059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5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5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5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5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5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5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0" grpId="0" autoUpdateAnimBg="0"/>
      <p:bldP spid="355332" grpId="0" autoUpdateAnimBg="0"/>
      <p:bldP spid="355333" grpId="0" autoUpdateAnimBg="0"/>
      <p:bldP spid="35533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Muehlenbeckia </a:t>
            </a:r>
          </a:p>
        </p:txBody>
      </p:sp>
      <p:pic>
        <p:nvPicPr>
          <p:cNvPr id="81923" name="Picture 3" descr="muehlenbeckia2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1341438"/>
            <a:ext cx="452596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4756" name="Text Box 4"/>
          <p:cNvSpPr txBox="1">
            <a:spLocks noChangeArrowheads="1"/>
          </p:cNvSpPr>
          <p:nvPr/>
        </p:nvSpPr>
        <p:spPr bwMode="auto">
          <a:xfrm>
            <a:off x="1524000" y="6021388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>
                <a:solidFill>
                  <a:schemeClr val="accent2"/>
                </a:solidFill>
              </a:rPr>
              <a:t>Maori, salim</a:t>
            </a:r>
            <a:endParaRPr lang="nl-NL" altLang="nl-NL"/>
          </a:p>
        </p:txBody>
      </p:sp>
      <p:sp>
        <p:nvSpPr>
          <p:cNvPr id="714757" name="Text Box 5"/>
          <p:cNvSpPr txBox="1">
            <a:spLocks noChangeArrowheads="1"/>
          </p:cNvSpPr>
          <p:nvPr/>
        </p:nvSpPr>
        <p:spPr bwMode="auto">
          <a:xfrm>
            <a:off x="2057400" y="990601"/>
            <a:ext cx="3810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>
                <a:solidFill>
                  <a:srgbClr val="FF0000"/>
                </a:solidFill>
              </a:rPr>
              <a:t>POLYGONACEAE</a:t>
            </a:r>
            <a:endParaRPr lang="nl-NL" altLang="nl-NL" sz="2000" b="1">
              <a:solidFill>
                <a:srgbClr val="99CC00"/>
              </a:solidFill>
            </a:endParaRPr>
          </a:p>
        </p:txBody>
      </p:sp>
      <p:pic>
        <p:nvPicPr>
          <p:cNvPr id="81926" name="Picture 1032" descr="0659a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83563" y="1916113"/>
            <a:ext cx="2209800" cy="3744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519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754" grpId="0" autoUpdateAnimBg="0"/>
      <p:bldP spid="714756" grpId="0" autoUpdateAnimBg="0"/>
      <p:bldP spid="714757" grpId="0" autoUpdateAnimBg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125</Words>
  <Application>Microsoft Office PowerPoint</Application>
  <PresentationFormat>Breedbeeld</PresentationFormat>
  <Paragraphs>72</Paragraphs>
  <Slides>21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Kantoorthema</vt:lpstr>
      <vt:lpstr>Bitmapafbeelding</vt:lpstr>
      <vt:lpstr>Bloeiende en Bladkamerplanten</vt:lpstr>
      <vt:lpstr>Asparagus setaceus</vt:lpstr>
      <vt:lpstr>Cordyline fruticosa ‘Compacta’</vt:lpstr>
      <vt:lpstr>Davallia </vt:lpstr>
      <vt:lpstr>Ficus benjamini</vt:lpstr>
      <vt:lpstr>Hatiora </vt:lpstr>
      <vt:lpstr>Howea </vt:lpstr>
      <vt:lpstr>Monstera deliciosa</vt:lpstr>
      <vt:lpstr>Muehlenbeckia </vt:lpstr>
      <vt:lpstr>Schefflera </vt:lpstr>
      <vt:lpstr>Zamioculcas</vt:lpstr>
      <vt:lpstr>Aeschynanthus </vt:lpstr>
      <vt:lpstr>Anthurium  (Andreanum Groep)</vt:lpstr>
      <vt:lpstr>Begonia (Elatior Groep)</vt:lpstr>
      <vt:lpstr>Columnea microphylla</vt:lpstr>
      <vt:lpstr>Euphorbia milii</vt:lpstr>
      <vt:lpstr>Hoya carnosa</vt:lpstr>
      <vt:lpstr>Oncidium cultivars</vt:lpstr>
      <vt:lpstr>Paphiopedilum cultivars</vt:lpstr>
      <vt:lpstr>Streptocarpus </vt:lpstr>
      <vt:lpstr> Vuylstekeara cultivars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Bladkamerplanten</dc:title>
  <dc:creator>Bianca Harink</dc:creator>
  <cp:lastModifiedBy>Bianca Harink</cp:lastModifiedBy>
  <cp:revision>3</cp:revision>
  <dcterms:created xsi:type="dcterms:W3CDTF">2016-11-20T07:43:48Z</dcterms:created>
  <dcterms:modified xsi:type="dcterms:W3CDTF">2016-11-20T07:54:41Z</dcterms:modified>
</cp:coreProperties>
</file>